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72" y="-3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F33479-AC8F-4E69-958A-2728127E22ED}" type="datetimeFigureOut">
              <a:rPr lang="ru-RU" smtClean="0"/>
              <a:pPr/>
              <a:t>26.02.2013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ru-RU" smtClean="0"/>
              <a:t>"Игра, как способ социального развития"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295F30-5386-4BE0-AF1E-87846CEBDB8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BF44DE-BB92-45EF-8E36-AE703431CF19}" type="datetimeFigureOut">
              <a:rPr lang="ru-RU" smtClean="0"/>
              <a:pPr/>
              <a:t>26.02.2013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ru-RU" smtClean="0"/>
              <a:t>"Игра, как способ социального развития"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811C79-E6BB-492C-80A4-C95FC926245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811C79-E6BB-492C-80A4-C95FC9262451}" type="slidenum">
              <a:rPr lang="ru-RU" smtClean="0"/>
              <a:pPr/>
              <a:t>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"Игра, как способ социального развития"</a:t>
            </a:r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75B7E0-D4F7-42D9-AAF4-4FBBDD4A1410}" type="datetime1">
              <a:rPr lang="ru-RU" smtClean="0"/>
              <a:pPr>
                <a:defRPr/>
              </a:pPr>
              <a:t>26.02.2013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Солдаткина А.А.                                            "Игра, как способ социального развития"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0447D4-80CC-41FC-A5DA-02BA52E7D5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A8815F-4B1E-4BE1-80D6-BA74DA00BE26}" type="datetime1">
              <a:rPr lang="ru-RU" smtClean="0"/>
              <a:pPr>
                <a:defRPr/>
              </a:pPr>
              <a:t>26.02.2013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Солдаткина А.А.                                            "Игра, как способ социального развития"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DEAAB5-4875-4BA7-9240-8D55F30DC6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D81F02-D461-437F-AA52-E9D2037FCC44}" type="datetime1">
              <a:rPr lang="ru-RU" smtClean="0"/>
              <a:pPr>
                <a:defRPr/>
              </a:pPr>
              <a:t>26.02.2013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Солдаткина А.А.                                            "Игра, как способ социального развития"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4C48FB-1957-4E28-A1AB-D6EB6E5B5B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DED20E-26EE-4945-98F1-96F3113C93C3}" type="datetime1">
              <a:rPr lang="ru-RU" smtClean="0"/>
              <a:pPr>
                <a:defRPr/>
              </a:pPr>
              <a:t>26.02.2013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Солдаткина А.А.                                            "Игра, как способ социального развития"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1CED90-BF3F-4A24-AAAE-41CE6CF1CF1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2F4D08-D0F1-4A20-89C1-44007EA22195}" type="datetime1">
              <a:rPr lang="ru-RU" smtClean="0"/>
              <a:pPr>
                <a:defRPr/>
              </a:pPr>
              <a:t>26.02.2013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Солдаткина А.А.                                            "Игра, как способ социального развития"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F52EBF-A320-4C85-900E-078083B0A43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CA8B7A-462D-4640-9B0E-36E26DA9C11D}" type="datetime1">
              <a:rPr lang="ru-RU" smtClean="0"/>
              <a:pPr>
                <a:defRPr/>
              </a:pPr>
              <a:t>26.02.2013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Солдаткина А.А.                                            "Игра, как способ социального развития"</a:t>
            </a: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657575-81C9-4EF2-A76D-DF73686EC16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69D52B-328A-4897-8F2D-121E5408EC9C}" type="datetime1">
              <a:rPr lang="ru-RU" smtClean="0"/>
              <a:pPr>
                <a:defRPr/>
              </a:pPr>
              <a:t>26.02.2013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Солдаткина А.А.                                            "Игра, как способ социального развития"</a:t>
            </a: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31D717-66CD-4D5C-A095-DBA954E1EE4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9913F8-CBA8-4C7D-9410-108971EC50A8}" type="datetime1">
              <a:rPr lang="ru-RU" smtClean="0"/>
              <a:pPr>
                <a:defRPr/>
              </a:pPr>
              <a:t>26.02.2013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Солдаткина А.А.                                            "Игра, как способ социального развития"</a:t>
            </a: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629B8A-29E4-4354-ADAC-6BC2D710C7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0404CA-B12A-43C4-984D-05132EBADCB4}" type="datetime1">
              <a:rPr lang="ru-RU" smtClean="0"/>
              <a:pPr>
                <a:defRPr/>
              </a:pPr>
              <a:t>26.02.2013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Солдаткина А.А.                                            "Игра, как способ социального развития"</a:t>
            </a: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3EE33E-B6C2-41FA-93F7-C11FA7B8DB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5DD738-29D0-4ABC-8C41-1C91375C88CA}" type="datetime1">
              <a:rPr lang="ru-RU" smtClean="0"/>
              <a:pPr>
                <a:defRPr/>
              </a:pPr>
              <a:t>26.02.2013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Солдаткина А.А.                                            "Игра, как способ социального развития"</a:t>
            </a: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695897-3C7D-43FC-A2FC-DDEEBCF08AE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F65B6D-EF31-47F6-903B-00B60510F52E}" type="datetime1">
              <a:rPr lang="ru-RU" smtClean="0"/>
              <a:pPr>
                <a:defRPr/>
              </a:pPr>
              <a:t>26.02.2013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Солдаткина А.А.                                            "Игра, как способ социального развития"</a:t>
            </a: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2146FC-8B71-4328-8C2C-96D61315BD1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52B8982-24EE-4517-82D0-E1196C27A365}" type="datetime1">
              <a:rPr lang="ru-RU" smtClean="0"/>
              <a:pPr>
                <a:defRPr/>
              </a:pPr>
              <a:t>26.02.2013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ru-RU" smtClean="0"/>
              <a:t>Солдаткина А.А.                                            "Игра, как способ социального развития"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1DB7C0A-5A89-4452-9DAE-85316AD0DEF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ipe dir="d"/>
  </p:transition>
  <p:hf hd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158" y="500042"/>
            <a:ext cx="8358246" cy="5572164"/>
          </a:xfrm>
          <a:solidFill>
            <a:schemeClr val="bg1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prst="convex"/>
          </a:sp3d>
        </p:spPr>
        <p:txBody>
          <a:bodyPr rtlCol="0" anchor="ctr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План действий по теме: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5400" b="1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glow rad="63500">
                  <a:schemeClr val="accent3">
                    <a:satMod val="175000"/>
                    <a:alpha val="40000"/>
                  </a:schemeClr>
                </a:glow>
                <a:outerShdw blurRad="50800" algn="tl" rotWithShape="0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«Игра, как способ социального развития»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МБДОУ №10 «Улыбка»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5400" b="1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glow rad="63500">
                  <a:schemeClr val="accent3">
                    <a:satMod val="175000"/>
                    <a:alpha val="40000"/>
                  </a:schemeClr>
                </a:glow>
                <a:outerShdw blurRad="50800" algn="tl" rotWithShape="0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Воспитатель Солдаткина А.А.</a:t>
            </a:r>
            <a:endParaRPr lang="ru-RU" sz="5400" b="1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glow rad="63500">
                  <a:schemeClr val="accent3">
                    <a:satMod val="175000"/>
                    <a:alpha val="40000"/>
                  </a:schemeClr>
                </a:glow>
                <a:outerShdw blurRad="50800" algn="tl" rotWithShape="0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Tm="6500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2">
                <a:lumMod val="60000"/>
                <a:lumOff val="40000"/>
              </a:schemeClr>
            </a:gs>
            <a:gs pos="13000">
              <a:schemeClr val="bg1"/>
            </a:gs>
            <a:gs pos="28000">
              <a:schemeClr val="tx2">
                <a:lumMod val="60000"/>
                <a:lumOff val="40000"/>
              </a:schemeClr>
            </a:gs>
            <a:gs pos="42999">
              <a:schemeClr val="bg1"/>
            </a:gs>
            <a:gs pos="58000">
              <a:schemeClr val="tx2">
                <a:lumMod val="60000"/>
                <a:lumOff val="40000"/>
              </a:schemeClr>
            </a:gs>
            <a:gs pos="72000">
              <a:schemeClr val="bg1"/>
            </a:gs>
            <a:gs pos="87000">
              <a:schemeClr val="tx2">
                <a:lumMod val="60000"/>
                <a:lumOff val="40000"/>
              </a:schemeClr>
            </a:gs>
            <a:gs pos="100000">
              <a:schemeClr val="bg1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500042"/>
            <a:ext cx="7772400" cy="1470025"/>
          </a:xfrm>
          <a:ln w="38100">
            <a:solidFill>
              <a:schemeClr val="bg1"/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6000" b="1" dirty="0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ston" pitchFamily="66" charset="0"/>
                <a:cs typeface="Shruti" pitchFamily="2"/>
              </a:rPr>
              <a:t>Дальние цели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34" y="2357430"/>
            <a:ext cx="8143932" cy="3643338"/>
          </a:xfrm>
          <a:ln w="28575">
            <a:solidFill>
              <a:schemeClr val="bg1"/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txBody>
          <a:bodyPr rtlCol="0" anchor="ctr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400" b="1" dirty="0" smtClean="0">
                <a:ln>
                  <a:solidFill>
                    <a:srgbClr val="FF0000"/>
                  </a:solidFill>
                </a:ln>
                <a:solidFill>
                  <a:schemeClr val="bg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Ariston" pitchFamily="66" charset="0"/>
              </a:rPr>
              <a:t>Используя подходы 21 века развить в детях социальные навыки, а так же инициативность, самостоятельность и уверенность в себе.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0447D4-80CC-41FC-A5DA-02BA52E7D5B8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571472" y="6357958"/>
            <a:ext cx="5519766" cy="365125"/>
          </a:xfrm>
        </p:spPr>
        <p:txBody>
          <a:bodyPr/>
          <a:lstStyle/>
          <a:p>
            <a:pPr>
              <a:defRPr/>
            </a:pPr>
            <a:r>
              <a:rPr lang="ru-RU" dirty="0" smtClean="0"/>
              <a:t>Солдаткина А.А.                                            "Игра, как способ социального развития"</a:t>
            </a:r>
            <a:endParaRPr lang="ru-RU" dirty="0"/>
          </a:p>
        </p:txBody>
      </p:sp>
    </p:spTree>
  </p:cSld>
  <p:clrMapOvr>
    <a:masterClrMapping/>
  </p:clrMapOvr>
  <p:transition advTm="6453">
    <p:wheel spokes="8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428604"/>
            <a:ext cx="7772400" cy="1470025"/>
          </a:xfrm>
          <a:solidFill>
            <a:schemeClr val="tx2">
              <a:lumMod val="20000"/>
              <a:lumOff val="80000"/>
            </a:schemeClr>
          </a:solidFill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6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  <a:t>Ближние цели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34" y="2357430"/>
            <a:ext cx="8215370" cy="3643338"/>
          </a:xfrm>
          <a:solidFill>
            <a:schemeClr val="tx2">
              <a:lumMod val="20000"/>
              <a:lumOff val="80000"/>
            </a:schemeClr>
          </a:solidFill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txBody>
          <a:bodyPr rIns="396000" rtlCol="0" anchor="ctr">
            <a:normAutofit/>
          </a:bodyPr>
          <a:lstStyle/>
          <a:p>
            <a:pPr marL="542925" indent="-361950" algn="just" fontAlgn="auto">
              <a:spcAft>
                <a:spcPts val="0"/>
              </a:spcAft>
              <a:buFont typeface="Wingdings" pitchFamily="2" charset="2"/>
              <a:buChar char="Ø"/>
              <a:tabLst>
                <a:tab pos="7620000" algn="l"/>
                <a:tab pos="7981950" algn="l"/>
              </a:tabLst>
              <a:defRPr/>
            </a:pPr>
            <a:r>
              <a:rPr lang="ru-RU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  <a:t>Содействовать становлению социально-ценностных взаимоотношений</a:t>
            </a:r>
          </a:p>
          <a:p>
            <a:pPr marL="542925" indent="-361950" algn="just" fontAlgn="auto">
              <a:spcAft>
                <a:spcPts val="0"/>
              </a:spcAft>
              <a:buFont typeface="Wingdings" pitchFamily="2" charset="2"/>
              <a:buChar char="Ø"/>
              <a:tabLst>
                <a:tab pos="7620000" algn="l"/>
                <a:tab pos="7981950" algn="l"/>
              </a:tabLst>
              <a:defRPr/>
            </a:pPr>
            <a:endParaRPr lang="ru-RU" sz="20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rial" pitchFamily="34" charset="0"/>
              <a:cs typeface="Arial" pitchFamily="34" charset="0"/>
            </a:endParaRPr>
          </a:p>
          <a:p>
            <a:pPr marL="542925" indent="-361950" algn="just" fontAlgn="auto">
              <a:spcAft>
                <a:spcPts val="0"/>
              </a:spcAft>
              <a:buFont typeface="Wingdings" pitchFamily="2" charset="2"/>
              <a:buChar char="Ø"/>
              <a:tabLst>
                <a:tab pos="7620000" algn="l"/>
                <a:tab pos="7981950" algn="l"/>
              </a:tabLst>
              <a:defRPr/>
            </a:pPr>
            <a:r>
              <a:rPr lang="ru-RU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  <a:t>Формировать доброжелательные и равноправные отношения между сверстниками</a:t>
            </a:r>
          </a:p>
          <a:p>
            <a:pPr marL="542925" indent="-361950" algn="just" fontAlgn="auto">
              <a:spcAft>
                <a:spcPts val="0"/>
              </a:spcAft>
              <a:buFont typeface="Wingdings" pitchFamily="2" charset="2"/>
              <a:buChar char="Ø"/>
              <a:tabLst>
                <a:tab pos="7620000" algn="l"/>
                <a:tab pos="7981950" algn="l"/>
              </a:tabLst>
              <a:defRPr/>
            </a:pPr>
            <a:endParaRPr lang="ru-RU" sz="20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rial" pitchFamily="34" charset="0"/>
              <a:cs typeface="Arial" pitchFamily="34" charset="0"/>
            </a:endParaRPr>
          </a:p>
          <a:p>
            <a:pPr marL="542925" indent="-361950" algn="just" fontAlgn="auto">
              <a:spcAft>
                <a:spcPts val="0"/>
              </a:spcAft>
              <a:buFont typeface="Wingdings" pitchFamily="2" charset="2"/>
              <a:buChar char="Ø"/>
              <a:tabLst>
                <a:tab pos="7620000" algn="l"/>
                <a:tab pos="7981950" algn="l"/>
              </a:tabLst>
              <a:defRPr/>
            </a:pPr>
            <a:r>
              <a:rPr lang="ru-RU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  <a:t>Создавать развивающую предметно-игровую среду для организации всех видов игр на занятиях и самостоятельной деятельности 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0447D4-80CC-41FC-A5DA-02BA52E7D5B8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500034" y="6356350"/>
            <a:ext cx="5519766" cy="365125"/>
          </a:xfrm>
        </p:spPr>
        <p:txBody>
          <a:bodyPr/>
          <a:lstStyle/>
          <a:p>
            <a:pPr>
              <a:defRPr/>
            </a:pPr>
            <a:r>
              <a:rPr lang="ru-RU" dirty="0" smtClean="0"/>
              <a:t>Солдаткина А.А.                                            "Игра, как способ социального развития"</a:t>
            </a: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3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3" grpId="0" uiExpand="1" build="p" animBg="1"/>
      <p:bldP spid="3" grpId="1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20" y="214290"/>
            <a:ext cx="8572560" cy="1357322"/>
          </a:xfr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8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Педагогические </a:t>
            </a:r>
            <a:br>
              <a:rPr lang="ru-RU" sz="48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48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методы и задачи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20" y="1785926"/>
            <a:ext cx="4286280" cy="4429156"/>
          </a:xfr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rtlCol="0" anchor="ctr">
            <a:no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6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Методы</a:t>
            </a:r>
            <a:r>
              <a:rPr lang="ru-RU" sz="26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sz="2600" b="1" i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Общедидактический</a:t>
            </a:r>
            <a:r>
              <a:rPr lang="ru-RU" sz="26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наглядный</a:t>
            </a:r>
            <a:r>
              <a:rPr lang="ru-RU" sz="26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sz="26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Вербальный </a:t>
            </a:r>
            <a:r>
              <a:rPr lang="ru-RU" sz="26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(словесный);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sz="26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Практический</a:t>
            </a:r>
            <a:r>
              <a:rPr lang="ru-RU" sz="26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sz="26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Игровой;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sz="26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Репродуктивный (воспроизведение способов деятельности</a:t>
            </a:r>
            <a:r>
              <a:rPr lang="ru-RU" sz="26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).</a:t>
            </a:r>
            <a:endParaRPr lang="ru-RU" sz="2600" b="1" dirty="0" smtClean="0">
              <a:ln>
                <a:solidFill>
                  <a:srgbClr val="FF0000"/>
                </a:solidFill>
              </a:ln>
              <a:solidFill>
                <a:schemeClr val="bg1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  <a:latin typeface="Ariston" pitchFamily="66" charset="0"/>
            </a:endParaRPr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 bwMode="auto">
          <a:xfrm>
            <a:off x="4786314" y="1785926"/>
            <a:ext cx="4071966" cy="442915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600" b="1" i="1" u="none" strike="noStrike" kern="1200" normalizeH="0" baseline="0" noProof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imes New Roman" pitchFamily="18" charset="0"/>
                <a:cs typeface="Times New Roman" pitchFamily="18" charset="0"/>
              </a:rPr>
              <a:t>Задачи</a:t>
            </a:r>
            <a:r>
              <a:rPr kumimoji="0" lang="ru-RU" sz="2600" b="1" i="1" u="none" strike="noStrike" kern="1200" normalizeH="0" baseline="0" noProof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lang="ru-RU" sz="26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Обобщение содержания игр;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kumimoji="0" lang="ru-RU" sz="2600" b="1" i="1" u="none" strike="noStrike" kern="1200" normalizeH="0" baseline="0" noProof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imes New Roman" pitchFamily="18" charset="0"/>
                <a:cs typeface="Times New Roman" pitchFamily="18" charset="0"/>
              </a:rPr>
              <a:t>Обучение игровой самоорганизации;</a:t>
            </a:r>
            <a:r>
              <a:rPr kumimoji="0" lang="ru-RU" sz="2600" b="1" i="1" u="none" strike="noStrike" kern="1200" normalizeH="0" noProof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lang="ru-RU" sz="2600" b="1" i="1" baseline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Формирование</a:t>
            </a:r>
            <a:r>
              <a:rPr lang="ru-RU" sz="26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памяти, внимания, воображения;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kumimoji="0" lang="ru-RU" sz="2600" b="1" i="1" u="none" strike="noStrike" kern="1200" normalizeH="0" baseline="0" noProof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imes New Roman" pitchFamily="18" charset="0"/>
                <a:cs typeface="Times New Roman" pitchFamily="18" charset="0"/>
              </a:rPr>
              <a:t>Совершенствование</a:t>
            </a:r>
            <a:r>
              <a:rPr kumimoji="0" lang="ru-RU" sz="2600" b="1" i="1" u="none" strike="noStrike" kern="1200" normalizeH="0" noProof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imes New Roman" pitchFamily="18" charset="0"/>
                <a:cs typeface="Times New Roman" pitchFamily="18" charset="0"/>
              </a:rPr>
              <a:t> речевого общения в игровой деятельности</a:t>
            </a:r>
            <a:r>
              <a:rPr kumimoji="0" lang="ru-RU" sz="2600" b="1" i="1" u="none" strike="noStrike" kern="1200" normalizeH="0" noProof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imes New Roman" pitchFamily="18" charset="0"/>
                <a:cs typeface="Times New Roman" pitchFamily="18" charset="0"/>
              </a:rPr>
              <a:t>.</a:t>
            </a:r>
            <a:endParaRPr kumimoji="0" lang="ru-RU" sz="2600" b="1" i="0" u="none" strike="noStrike" kern="1200" cap="none" spc="0" normalizeH="0" baseline="0" noProof="0" dirty="0" smtClean="0">
              <a:ln>
                <a:solidFill>
                  <a:srgbClr val="FF0000"/>
                </a:solidFill>
              </a:ln>
              <a:solidFill>
                <a:schemeClr val="bg1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  <a:uLnTx/>
              <a:uFillTx/>
              <a:latin typeface="Ariston" pitchFamily="66" charset="0"/>
              <a:ea typeface="+mn-ea"/>
              <a:cs typeface="+mn-cs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0447D4-80CC-41FC-A5DA-02BA52E7D5B8}" type="slidenum">
              <a:rPr lang="ru-RU" smtClean="0"/>
              <a:pPr>
                <a:defRPr/>
              </a:pPr>
              <a:t>4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642910" y="6356350"/>
            <a:ext cx="5715040" cy="365125"/>
          </a:xfrm>
        </p:spPr>
        <p:txBody>
          <a:bodyPr/>
          <a:lstStyle/>
          <a:p>
            <a:pPr>
              <a:defRPr/>
            </a:pPr>
            <a:r>
              <a:rPr lang="ru-RU" dirty="0" smtClean="0"/>
              <a:t>Солдаткина А.А.                                            "Игра, как способ социального развития"</a:t>
            </a:r>
            <a:endParaRPr lang="ru-RU" dirty="0"/>
          </a:p>
        </p:txBody>
      </p:sp>
    </p:spTree>
  </p:cSld>
  <p:clrMapOvr>
    <a:masterClrMapping/>
  </p:clrMapOvr>
  <p:transition advTm="22141"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>
            <a:alphaModFix amt="33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500042"/>
            <a:ext cx="7772400" cy="1470025"/>
          </a:xfrm>
          <a:ln>
            <a:solidFill>
              <a:schemeClr val="bg1"/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6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nastasiaScript" pitchFamily="2" charset="0"/>
                <a:cs typeface="Shruti" pitchFamily="2"/>
              </a:rPr>
              <a:t>Трудности и решения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42910" y="2428868"/>
            <a:ext cx="3643338" cy="3929090"/>
          </a:xfrm>
          <a:ln>
            <a:solidFill>
              <a:schemeClr val="bg1"/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txBody>
          <a:bodyPr rtlCol="0">
            <a:normAutofit fontScale="85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nastasiaScript" pitchFamily="2" charset="0"/>
              </a:rPr>
              <a:t>Трудности: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nastasiaScript" pitchFamily="2" charset="0"/>
              </a:rPr>
              <a:t>Недостаток наглядно-дидактического материала;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nastasiaScript" pitchFamily="2" charset="0"/>
              </a:rPr>
              <a:t>Недостаточно развита предметно развивающая среда.</a:t>
            </a:r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4714876" y="2428868"/>
            <a:ext cx="3786214" cy="3929090"/>
          </a:xfrm>
          <a:prstGeom prst="rect">
            <a:avLst/>
          </a:prstGeom>
          <a:noFill/>
          <a:ln>
            <a:solidFill>
              <a:schemeClr val="bg1"/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nastasiaScript" pitchFamily="2" charset="0"/>
              </a:rPr>
              <a:t>Решения:</a:t>
            </a:r>
          </a:p>
          <a:p>
            <a:pPr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nastasiaScript" pitchFamily="2" charset="0"/>
              </a:rPr>
              <a:t>Оснащение игровых зон пособиями, игрушками.</a:t>
            </a:r>
          </a:p>
          <a:p>
            <a:pPr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ru-RU" sz="4400" b="1" dirty="0">
              <a:ln>
                <a:solidFill>
                  <a:srgbClr val="FF0000"/>
                </a:solidFill>
              </a:ln>
              <a:solidFill>
                <a:schemeClr val="bg1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  <a:latin typeface="Ariston" pitchFamily="66" charset="0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0447D4-80CC-41FC-A5DA-02BA52E7D5B8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642910" y="6429396"/>
            <a:ext cx="5857916" cy="292079"/>
          </a:xfrm>
        </p:spPr>
        <p:txBody>
          <a:bodyPr/>
          <a:lstStyle/>
          <a:p>
            <a:pPr>
              <a:defRPr/>
            </a:pPr>
            <a:r>
              <a:rPr lang="ru-RU" dirty="0" smtClean="0"/>
              <a:t>Солдаткина А.А.                                            "Игра, как способ социального развития"</a:t>
            </a:r>
            <a:endParaRPr lang="ru-RU" dirty="0"/>
          </a:p>
        </p:txBody>
      </p:sp>
    </p:spTree>
  </p:cSld>
  <p:clrMapOvr>
    <a:masterClrMapping/>
  </p:clrMapOvr>
  <p:transition advTm="10937">
    <p:strips dir="r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31000"/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/>
          <a:stretch>
            <a:fillRect l="-6000" t="-9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428604"/>
            <a:ext cx="7772400" cy="1470025"/>
          </a:xfrm>
          <a:ln w="28575"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60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ston" pitchFamily="66" charset="0"/>
                <a:cs typeface="Shruti" pitchFamily="2"/>
              </a:rPr>
              <a:t>Ресурсы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596" y="2357430"/>
            <a:ext cx="8215370" cy="3929090"/>
          </a:xfrm>
          <a:ln w="38100"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ston" pitchFamily="66" charset="0"/>
              </a:rPr>
              <a:t>Интернет;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ston" pitchFamily="66" charset="0"/>
              </a:rPr>
              <a:t>Текстовый редактор;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ston" pitchFamily="66" charset="0"/>
              </a:rPr>
              <a:t>Средства мультимедиа;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ston" pitchFamily="66" charset="0"/>
              </a:rPr>
              <a:t>Изучение методической литературы.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0447D4-80CC-41FC-A5DA-02BA52E7D5B8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428596" y="6356350"/>
            <a:ext cx="5591204" cy="365125"/>
          </a:xfrm>
        </p:spPr>
        <p:txBody>
          <a:bodyPr/>
          <a:lstStyle/>
          <a:p>
            <a:pPr>
              <a:defRPr/>
            </a:pPr>
            <a:r>
              <a:rPr lang="ru-RU" dirty="0" smtClean="0"/>
              <a:t>Солдаткина А.А.                                            "Игра, как способ социального развития"</a:t>
            </a:r>
            <a:endParaRPr lang="ru-RU" dirty="0"/>
          </a:p>
        </p:txBody>
      </p:sp>
    </p:spTree>
  </p:cSld>
  <p:clrMapOvr>
    <a:masterClrMapping/>
  </p:clrMapOvr>
  <p:transition advTm="5375">
    <p:circl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142853"/>
            <a:ext cx="7858180" cy="1000131"/>
          </a:xfrm>
          <a:solidFill>
            <a:schemeClr val="tx2">
              <a:lumMod val="20000"/>
              <a:lumOff val="80000"/>
              <a:alpha val="4000"/>
            </a:schemeClr>
          </a:solidFill>
          <a:ln>
            <a:solidFill>
              <a:schemeClr val="bg1"/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txBody>
          <a:bodyPr rtlCol="0" anchor="ctr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Times New Roman" pitchFamily="18" charset="0"/>
              </a:rPr>
              <a:t>План график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158" y="3643314"/>
            <a:ext cx="8429684" cy="357190"/>
          </a:xfrm>
          <a:solidFill>
            <a:schemeClr val="tx2">
              <a:lumMod val="20000"/>
              <a:lumOff val="80000"/>
              <a:alpha val="9000"/>
            </a:schemeClr>
          </a:solidFill>
          <a:ln>
            <a:solidFill>
              <a:schemeClr val="bg1"/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txBody>
          <a:bodyPr rtlCol="0" anchor="ctr">
            <a:normAutofit fontScale="3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           Сентябрь               </a:t>
            </a:r>
            <a:r>
              <a:rPr lang="ru-RU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              </a:t>
            </a:r>
            <a:r>
              <a:rPr lang="ru-RU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Октябрь-Ноябрь             </a:t>
            </a:r>
            <a:r>
              <a:rPr lang="ru-RU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        </a:t>
            </a:r>
            <a:r>
              <a:rPr lang="ru-RU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Декабрь-Март             </a:t>
            </a:r>
            <a:r>
              <a:rPr lang="ru-RU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         </a:t>
            </a:r>
            <a:r>
              <a:rPr lang="ru-RU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Апрель-Май         </a:t>
            </a:r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 bwMode="auto">
          <a:xfrm>
            <a:off x="357158" y="1643050"/>
            <a:ext cx="2143140" cy="1785950"/>
          </a:xfrm>
          <a:prstGeom prst="rect">
            <a:avLst/>
          </a:prstGeom>
          <a:solidFill>
            <a:schemeClr val="tx2">
              <a:lumMod val="20000"/>
              <a:lumOff val="80000"/>
              <a:alpha val="9000"/>
            </a:schemeClr>
          </a:solidFill>
          <a:ln w="9525">
            <a:solidFill>
              <a:schemeClr val="bg1"/>
            </a:solidFill>
            <a:miter lim="800000"/>
            <a:headEnd/>
            <a:tailEnd/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5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4400" b="1" i="0" u="none" strike="noStrike" kern="1200" normalizeH="0" baseline="0" noProof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cs typeface="Times New Roman" pitchFamily="18" charset="0"/>
              </a:rPr>
              <a:t>Составление</a:t>
            </a:r>
            <a:r>
              <a:rPr kumimoji="0" lang="ru-RU" sz="4400" b="1" i="0" u="none" strike="noStrike" kern="1200" normalizeH="0" noProof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cs typeface="Times New Roman" pitchFamily="18" charset="0"/>
              </a:rPr>
              <a:t> плана;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4400" b="1" baseline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cs typeface="Times New Roman" pitchFamily="18" charset="0"/>
              </a:rPr>
              <a:t>Подбор</a:t>
            </a:r>
            <a:r>
              <a:rPr lang="ru-RU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cs typeface="Times New Roman" pitchFamily="18" charset="0"/>
              </a:rPr>
              <a:t> методической литературы</a:t>
            </a:r>
            <a:endParaRPr kumimoji="0" lang="ru-RU" sz="4400" b="1" i="0" u="none" strike="noStrike" kern="1200" normalizeH="0" baseline="0" noProof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cs typeface="Times New Roman" pitchFamily="18" charset="0"/>
            </a:endParaRPr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 bwMode="auto">
          <a:xfrm>
            <a:off x="2214546" y="4214818"/>
            <a:ext cx="3000396" cy="2000264"/>
          </a:xfrm>
          <a:prstGeom prst="rect">
            <a:avLst/>
          </a:prstGeom>
          <a:solidFill>
            <a:schemeClr val="tx2">
              <a:lumMod val="20000"/>
              <a:lumOff val="80000"/>
              <a:alpha val="9000"/>
            </a:schemeClr>
          </a:solidFill>
          <a:ln w="9525">
            <a:solidFill>
              <a:schemeClr val="bg1"/>
            </a:solidFill>
            <a:miter lim="800000"/>
            <a:headEnd/>
            <a:tailEnd/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4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4400" b="1" i="0" u="none" strike="noStrike" kern="1200" normalizeH="0" baseline="0" noProof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cs typeface="Times New Roman" pitchFamily="18" charset="0"/>
              </a:rPr>
              <a:t>Пополнение уголка театрализованной деятельности: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cs typeface="Times New Roman" pitchFamily="18" charset="0"/>
              </a:rPr>
              <a:t>Изготовление театров;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4400" b="1" i="0" u="none" strike="noStrike" kern="1200" normalizeH="0" baseline="0" noProof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cs typeface="Times New Roman" pitchFamily="18" charset="0"/>
              </a:rPr>
              <a:t>Изготовление атрибутов для игр.</a:t>
            </a:r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 bwMode="auto">
          <a:xfrm>
            <a:off x="4786314" y="1643050"/>
            <a:ext cx="2071702" cy="1785950"/>
          </a:xfrm>
          <a:prstGeom prst="rect">
            <a:avLst/>
          </a:prstGeom>
          <a:solidFill>
            <a:schemeClr val="tx2">
              <a:lumMod val="20000"/>
              <a:lumOff val="80000"/>
              <a:alpha val="9000"/>
            </a:schemeClr>
          </a:solidFill>
          <a:ln w="9525">
            <a:solidFill>
              <a:schemeClr val="bg1"/>
            </a:solidFill>
            <a:miter lim="800000"/>
            <a:headEnd/>
            <a:tailEnd/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4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4400" b="1" i="0" u="none" strike="noStrike" kern="1200" normalizeH="0" baseline="0" noProof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n-ea"/>
                <a:cs typeface="+mn-cs"/>
              </a:rPr>
              <a:t>Проведение сюжетно-ролевых игр «Больница», «Детский сад», «Скорая помощь», «Веселый поезд» и др.</a:t>
            </a:r>
          </a:p>
        </p:txBody>
      </p:sp>
      <p:sp>
        <p:nvSpPr>
          <p:cNvPr id="7" name="Подзаголовок 2"/>
          <p:cNvSpPr txBox="1">
            <a:spLocks/>
          </p:cNvSpPr>
          <p:nvPr/>
        </p:nvSpPr>
        <p:spPr bwMode="auto">
          <a:xfrm>
            <a:off x="6357950" y="4214818"/>
            <a:ext cx="2643206" cy="2000264"/>
          </a:xfrm>
          <a:prstGeom prst="rect">
            <a:avLst/>
          </a:prstGeom>
          <a:solidFill>
            <a:schemeClr val="tx2">
              <a:lumMod val="20000"/>
              <a:lumOff val="80000"/>
              <a:alpha val="9000"/>
            </a:schemeClr>
          </a:solidFill>
          <a:ln w="9525">
            <a:solidFill>
              <a:schemeClr val="bg1"/>
            </a:solidFill>
            <a:miter lim="800000"/>
            <a:headEnd/>
            <a:tailEnd/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4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4400" b="1" i="0" u="none" strike="noStrike" kern="1200" normalizeH="0" baseline="0" noProof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n-ea"/>
                <a:cs typeface="+mn-cs"/>
              </a:rPr>
              <a:t>Анализ полученного</a:t>
            </a:r>
            <a:r>
              <a:rPr kumimoji="0" lang="ru-RU" sz="4400" b="1" i="0" u="none" strike="noStrike" kern="1200" normalizeH="0" noProof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n-ea"/>
                <a:cs typeface="+mn-cs"/>
              </a:rPr>
              <a:t> опыта;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4400" b="1" noProof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Подготовка проектов внесения изменений в программу обучения с учетом полученного опыта</a:t>
            </a:r>
            <a:r>
              <a:rPr kumimoji="0" lang="ru-RU" sz="4400" b="1" i="0" u="none" strike="noStrike" kern="1200" normalizeH="0" baseline="0" noProof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n-ea"/>
                <a:cs typeface="+mn-cs"/>
              </a:rPr>
              <a:t> </a:t>
            </a:r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0447D4-80CC-41FC-A5DA-02BA52E7D5B8}" type="slidenum">
              <a:rPr lang="ru-RU" smtClean="0">
                <a:solidFill>
                  <a:schemeClr val="tx1"/>
                </a:solidFill>
              </a:rPr>
              <a:pPr>
                <a:defRPr/>
              </a:pPr>
              <a:t>7</a:t>
            </a:fld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>
          <a:xfrm>
            <a:off x="285720" y="6356350"/>
            <a:ext cx="5734080" cy="365125"/>
          </a:xfrm>
        </p:spPr>
        <p:txBody>
          <a:bodyPr/>
          <a:lstStyle/>
          <a:p>
            <a:pPr>
              <a:defRPr/>
            </a:pPr>
            <a:r>
              <a:rPr lang="ru-RU" dirty="0" smtClean="0">
                <a:solidFill>
                  <a:schemeClr val="tx1"/>
                </a:solidFill>
              </a:rPr>
              <a:t>Солдаткина А.А.                                            "Игра, как способ социального развития"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Tm="16625">
    <p:randomBar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215</TotalTime>
  <Words>298</Words>
  <Application>Microsoft Office PowerPoint</Application>
  <PresentationFormat>Экран (4:3)</PresentationFormat>
  <Paragraphs>61</Paragraphs>
  <Slides>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Слайд 1</vt:lpstr>
      <vt:lpstr>Дальние цели</vt:lpstr>
      <vt:lpstr>Ближние цели</vt:lpstr>
      <vt:lpstr>Педагогические  методы и задачи</vt:lpstr>
      <vt:lpstr>Трудности и решения</vt:lpstr>
      <vt:lpstr>Ресурсы</vt:lpstr>
      <vt:lpstr>План график</vt:lpstr>
    </vt:vector>
  </TitlesOfParts>
  <Company>DG Win&amp;Soft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Титульный лист</dc:title>
  <dc:creator>Admin</dc:creator>
  <cp:lastModifiedBy>Admin</cp:lastModifiedBy>
  <cp:revision>25</cp:revision>
  <dcterms:created xsi:type="dcterms:W3CDTF">2013-02-26T17:11:04Z</dcterms:created>
  <dcterms:modified xsi:type="dcterms:W3CDTF">2013-02-26T23:23:44Z</dcterms:modified>
</cp:coreProperties>
</file>